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8" r:id="rId2"/>
    <p:sldId id="277" r:id="rId3"/>
    <p:sldId id="271" r:id="rId4"/>
    <p:sldId id="301" r:id="rId5"/>
    <p:sldId id="278" r:id="rId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7B"/>
    <a:srgbClr val="133334"/>
    <a:srgbClr val="013133"/>
    <a:srgbClr val="023434"/>
    <a:srgbClr val="FFFFFF"/>
    <a:srgbClr val="E22F1A"/>
    <a:srgbClr val="C6D76D"/>
    <a:srgbClr val="CAB77B"/>
    <a:srgbClr val="C7D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40EB7-6BD1-8349-A8B8-A83361985537}" v="1" dt="2024-09-04T12:42:13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3"/>
    <p:restoredTop sz="94678"/>
  </p:normalViewPr>
  <p:slideViewPr>
    <p:cSldViewPr snapToGrid="0">
      <p:cViewPr varScale="1">
        <p:scale>
          <a:sx n="155" d="100"/>
          <a:sy n="155" d="100"/>
        </p:scale>
        <p:origin x="200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retia Watkins" userId="87c1af1726133f1e" providerId="LiveId" clId="{D8940EB7-6BD1-8349-A8B8-A83361985537}"/>
    <pc:docChg chg="custSel modSld">
      <pc:chgData name="Lucretia Watkins" userId="87c1af1726133f1e" providerId="LiveId" clId="{D8940EB7-6BD1-8349-A8B8-A83361985537}" dt="2024-09-04T12:42:13.824" v="2" actId="18331"/>
      <pc:docMkLst>
        <pc:docMk/>
      </pc:docMkLst>
      <pc:sldChg chg="addSp delSp modSp mod">
        <pc:chgData name="Lucretia Watkins" userId="87c1af1726133f1e" providerId="LiveId" clId="{D8940EB7-6BD1-8349-A8B8-A83361985537}" dt="2024-09-04T12:42:13.824" v="2" actId="18331"/>
        <pc:sldMkLst>
          <pc:docMk/>
          <pc:sldMk cId="384409096" sldId="298"/>
        </pc:sldMkLst>
        <pc:picChg chg="mod">
          <ac:chgData name="Lucretia Watkins" userId="87c1af1726133f1e" providerId="LiveId" clId="{D8940EB7-6BD1-8349-A8B8-A83361985537}" dt="2024-09-04T12:42:13.824" v="2" actId="18331"/>
          <ac:picMkLst>
            <pc:docMk/>
            <pc:sldMk cId="384409096" sldId="298"/>
            <ac:picMk id="16" creationId="{333DE394-8D71-F7C4-5D02-4728A544FA40}"/>
          </ac:picMkLst>
        </pc:picChg>
        <pc:cxnChg chg="add del">
          <ac:chgData name="Lucretia Watkins" userId="87c1af1726133f1e" providerId="LiveId" clId="{D8940EB7-6BD1-8349-A8B8-A83361985537}" dt="2024-09-04T12:40:27.002" v="1" actId="478"/>
          <ac:cxnSpMkLst>
            <pc:docMk/>
            <pc:sldMk cId="384409096" sldId="298"/>
            <ac:cxnSpMk id="4" creationId="{C070C0A8-7A48-2FAF-6487-9FF15BF06B9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99810-C456-4A42-81F5-20FC4A8C1F0A}" type="datetimeFigureOut">
              <a:rPr lang="en-CH" smtClean="0"/>
              <a:t>9/4/24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86231-B1E2-0C49-8085-A854F3B004F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097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86231-B1E2-0C49-8085-A854F3B004F9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746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Digitales Portal um alle relevanten Gesundheitsdaten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E0819-EA3B-BB4A-9C75-2A68FB81A27E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6444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Digitales Portal um alle relevanten Gesundheitsdaten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E0819-EA3B-BB4A-9C75-2A68FB81A27E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35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D811-2C9B-9EBF-A368-57A6D354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52309-7EAE-773C-C21E-EB99E2C4D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BA7D6-42F8-845D-17BA-3854C94E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09B3-FF7D-4147-634B-E40D2339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E930C-6C4D-9C66-4249-EEE50059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129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0543-F4F7-B267-802A-26BFD246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429B7-C880-9A1D-24E5-944F7F40F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31A4A-128F-3D2C-8E8C-E9A9369E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5A90F-7E6E-35CB-F733-5BDEC3B0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0D22-D848-1BC1-1EFF-2FE2A685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686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4F359-D9D8-30FA-9E72-6DD6AFE63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AAFAC-C666-37F5-8579-AD28A453B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B13E8-3FFE-8C07-AD9D-34A33C4A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6DF1E-B782-D74B-8794-FDF0912A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CBA0-7190-513D-854E-F24C64B5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648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819F-8C06-94BF-E061-9FC319EC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F262-9A03-6B62-B1B3-4CEA76B6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7060-37B2-B2A3-1614-6EF73858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4190-CCA0-67C9-B3C1-6B5AC519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5E52-DE58-24FD-C164-B5D72C4D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457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C464-236E-98DD-B34C-E578870D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7F5A-534F-92A5-38B5-9098B529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C5533-D205-4F23-4AC1-46C0840B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7224C-1EB1-AEF2-BBE7-BCF5A2EB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0995D-3174-3AB4-D36C-8290D9A4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195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D262-143C-AC43-824A-71F8F923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A8512-3BCE-F975-ACD4-52C688EB7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260DA-8849-3040-A034-8952FDF5A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F1BA4-09AD-8570-049B-8636949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8B29E-02D1-BE3C-0F60-7EA32BD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D9F94-1999-5DC4-CB0A-49377114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034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C946-BA7C-4E60-C78C-ED80120D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A6ECD-BE71-83D4-3F21-8F05F59B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A2E04-AFBF-7950-2738-EF6DDA3F8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E9245-061F-39ED-0F98-3BCD74D27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8538E1-BC90-22B1-40E6-799691FD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55B86-99A6-6FF2-0D19-CAB438FB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5458F-2024-F6CC-D19E-06A0B4DE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D5786-C8F8-DFF6-CE83-D4BE79C1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1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7C42-62E9-510E-6DA4-C65E808F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AF434-578F-97BA-E59E-5E41E4DB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D7D2F-6C48-5B12-6A38-9E56D090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5786D-63B7-4804-D509-560200C9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861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7408F-69C0-F0FA-9051-42B0E20E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B42DF-64D0-0E38-F593-507B9F80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53AC-3040-6672-038B-0D6942F9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918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E375-7D16-3B0D-9F5D-3C033204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8B569-A702-C861-52BB-60314D30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DCD1C-8B73-15D4-C95F-115753EE2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BA007-905F-A9FF-B992-0DC9316F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CE66B-25CE-24CC-CADA-CF1066AD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FD1E2-8608-F668-0941-D5B11E5D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511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08A1-977B-D499-4C32-9A1564E5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78F59-09A8-3020-44DF-7D97879DA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1A994-C0AA-FEA9-9F92-A45E318AA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95DB2-1551-E396-2F2B-EC327F33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F388D-A800-DF05-FEE5-E6A96297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EE470-2EA7-E8FC-B222-19FAE6A4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736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FA291-3D7E-66E3-EEF2-A8D1D57E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63E3A-39AA-3DFC-5589-FA9AF81D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7DF0-E844-66B0-C1D4-E306EA072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5181E7-4002-534E-B022-D0BC410A83B4}" type="datetimeFigureOut">
              <a:rPr lang="en-CH" smtClean="0"/>
              <a:t>9/4/24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1EB23-404B-030D-0321-2BAFB80F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287B4-27F2-A6F7-BE5A-403DE1835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CBE47-B4AE-B64C-B210-909372EE4E46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600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emf"/><Relationship Id="rId5" Type="http://schemas.openxmlformats.org/officeDocument/2006/relationships/image" Target="../media/image13.png"/><Relationship Id="rId10" Type="http://schemas.openxmlformats.org/officeDocument/2006/relationships/image" Target="../media/image16.emf"/><Relationship Id="rId4" Type="http://schemas.openxmlformats.org/officeDocument/2006/relationships/image" Target="../media/image12.png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svg"/><Relationship Id="rId7" Type="http://schemas.openxmlformats.org/officeDocument/2006/relationships/image" Target="../media/image2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7.svg"/><Relationship Id="rId5" Type="http://schemas.openxmlformats.org/officeDocument/2006/relationships/image" Target="../media/image25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33DE394-8D71-F7C4-5D02-4728A544F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27" y="2360377"/>
            <a:ext cx="5281808" cy="40163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2B86E9-406D-6A00-C8F5-CB113CB0AEAA}"/>
              </a:ext>
            </a:extLst>
          </p:cNvPr>
          <p:cNvSpPr txBox="1"/>
          <p:nvPr/>
        </p:nvSpPr>
        <p:spPr>
          <a:xfrm>
            <a:off x="838199" y="524836"/>
            <a:ext cx="6051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800" b="1" dirty="0">
                <a:solidFill>
                  <a:schemeClr val="bg1"/>
                </a:solidFill>
                <a:latin typeface="Avenir Heavy" panose="02000503020000020003" pitchFamily="2" charset="0"/>
              </a:rPr>
              <a:t>PHBooklet</a:t>
            </a:r>
          </a:p>
          <a:p>
            <a:r>
              <a:rPr lang="en-CH" sz="3200" dirty="0">
                <a:solidFill>
                  <a:srgbClr val="CAD77B"/>
                </a:solidFill>
                <a:latin typeface="Avenir Light" panose="020B0402020203020204" pitchFamily="34" charset="77"/>
              </a:rPr>
              <a:t>- weil Tiergesundheit Alles ist.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BD0E1F4-54E1-AB6D-67B8-B97AA065D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1108" y="3784806"/>
            <a:ext cx="1955800" cy="1955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5C9417-2C4C-8122-D401-DD1C1C555B95}"/>
              </a:ext>
            </a:extLst>
          </p:cNvPr>
          <p:cNvSpPr txBox="1"/>
          <p:nvPr/>
        </p:nvSpPr>
        <p:spPr>
          <a:xfrm>
            <a:off x="7326143" y="2313446"/>
            <a:ext cx="3901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dirty="0">
                <a:solidFill>
                  <a:srgbClr val="CAD77B"/>
                </a:solidFill>
                <a:latin typeface="Avenir Light" panose="020B0402020203020204" pitchFamily="34" charset="77"/>
              </a:rPr>
              <a:t>Für mehr Informationen: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734B6F-C20D-7211-BDFC-E5FAF9B60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9113" y="504855"/>
            <a:ext cx="4336856" cy="6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ord 6">
            <a:extLst>
              <a:ext uri="{FF2B5EF4-FFF2-40B4-BE49-F238E27FC236}">
                <a16:creationId xmlns:a16="http://schemas.microsoft.com/office/drawing/2014/main" id="{C1C5A1C2-03BB-9FC7-A779-D730A49608FE}"/>
              </a:ext>
            </a:extLst>
          </p:cNvPr>
          <p:cNvSpPr/>
          <p:nvPr/>
        </p:nvSpPr>
        <p:spPr>
          <a:xfrm rot="12167597">
            <a:off x="-5800314" y="-2116700"/>
            <a:ext cx="15595379" cy="10304844"/>
          </a:xfrm>
          <a:prstGeom prst="chord">
            <a:avLst/>
          </a:prstGeom>
          <a:solidFill>
            <a:srgbClr val="0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rgbClr val="C5D86D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A68BFD-CF38-EB87-E7CF-3CBAF50CE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2938">
            <a:off x="7986127" y="1517541"/>
            <a:ext cx="4424850" cy="3966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9B1333-07DB-F3D2-8535-4CA214FBCE64}"/>
              </a:ext>
            </a:extLst>
          </p:cNvPr>
          <p:cNvSpPr txBox="1"/>
          <p:nvPr/>
        </p:nvSpPr>
        <p:spPr>
          <a:xfrm>
            <a:off x="1448950" y="550789"/>
            <a:ext cx="689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Was ist das PHBooklet?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DDD80-BE2C-4CE1-0C79-6AF5C7372218}"/>
              </a:ext>
            </a:extLst>
          </p:cNvPr>
          <p:cNvSpPr txBox="1"/>
          <p:nvPr/>
        </p:nvSpPr>
        <p:spPr>
          <a:xfrm>
            <a:off x="1448950" y="1571094"/>
            <a:ext cx="68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D</a:t>
            </a:r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igitale Lösung für die Gesundheitsdaten-Verwaltung </a:t>
            </a:r>
            <a:r>
              <a:rPr lang="de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Ihres</a:t>
            </a:r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 Haustieres.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95FC4-FE06-EB97-CBCB-024D559E4497}"/>
              </a:ext>
            </a:extLst>
          </p:cNvPr>
          <p:cNvSpPr txBox="1"/>
          <p:nvPr/>
        </p:nvSpPr>
        <p:spPr>
          <a:xfrm>
            <a:off x="1448949" y="2869874"/>
            <a:ext cx="7338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Digital Health in Schweizer Qualität</a:t>
            </a:r>
          </a:p>
          <a:p>
            <a:r>
              <a:rPr lang="de-CH" sz="2000" dirty="0">
                <a:solidFill>
                  <a:schemeClr val="bg1"/>
                </a:solidFill>
                <a:latin typeface="Avenir Book" panose="02000503020000020003" pitchFamily="2" charset="0"/>
              </a:rPr>
              <a:t>von </a:t>
            </a:r>
            <a:r>
              <a:rPr lang="en-CH" sz="2000" dirty="0">
                <a:solidFill>
                  <a:schemeClr val="bg1"/>
                </a:solidFill>
                <a:latin typeface="Avenir Book" panose="02000503020000020003" pitchFamily="2" charset="0"/>
              </a:rPr>
              <a:t>der Schweizerischen Tierärzteschaft </a:t>
            </a:r>
            <a:r>
              <a:rPr lang="en-GB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entwickelt</a:t>
            </a:r>
            <a:b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CH" sz="2000" dirty="0">
                <a:solidFill>
                  <a:schemeClr val="bg1"/>
                </a:solidFill>
                <a:latin typeface="Avenir Book" panose="02000503020000020003" pitchFamily="2" charset="0"/>
              </a:rPr>
              <a:t>Speicherung der Daten in der Schweiz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789C2-D417-0DCA-849B-3CABD6B64271}"/>
              </a:ext>
            </a:extLst>
          </p:cNvPr>
          <p:cNvSpPr txBox="1"/>
          <p:nvPr/>
        </p:nvSpPr>
        <p:spPr>
          <a:xfrm>
            <a:off x="1448948" y="4329960"/>
            <a:ext cx="672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O</a:t>
            </a:r>
            <a:r>
              <a:rPr lang="de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rt</a:t>
            </a:r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sunabhängig </a:t>
            </a:r>
            <a:b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Jederzeit und überall verfügbar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81B63B-2F7B-DEBA-ADD3-832296FA31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160" t="2102" b="-2102"/>
          <a:stretch/>
        </p:blipFill>
        <p:spPr>
          <a:xfrm>
            <a:off x="480448" y="1710317"/>
            <a:ext cx="697424" cy="4885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5DBD0E-C985-8BEB-07EF-7DA9D941AD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160" t="2102" b="-2102"/>
          <a:stretch/>
        </p:blipFill>
        <p:spPr>
          <a:xfrm>
            <a:off x="480448" y="3037945"/>
            <a:ext cx="697424" cy="48857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8FBA16D-0F50-F0D2-83A8-B755181CF3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160" t="2102" b="-2102"/>
          <a:stretch/>
        </p:blipFill>
        <p:spPr>
          <a:xfrm>
            <a:off x="480448" y="4503851"/>
            <a:ext cx="697424" cy="488571"/>
          </a:xfrm>
          <a:prstGeom prst="rect">
            <a:avLst/>
          </a:prstGeom>
        </p:spPr>
      </p:pic>
      <p:pic>
        <p:nvPicPr>
          <p:cNvPr id="14" name="Picture 13" descr="A red and white flag with a white cross&#10;&#10;Description automatically generated with medium confidence">
            <a:extLst>
              <a:ext uri="{FF2B5EF4-FFF2-40B4-BE49-F238E27FC236}">
                <a16:creationId xmlns:a16="http://schemas.microsoft.com/office/drawing/2014/main" id="{E34A6BF3-CCD7-DAE1-7946-367B1C9CF2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618" y="3008000"/>
            <a:ext cx="499182" cy="49918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85C81F3-5646-4E67-4DD4-80FEFA5A1D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160" t="2102" b="-2102"/>
          <a:stretch/>
        </p:blipFill>
        <p:spPr>
          <a:xfrm>
            <a:off x="480448" y="5766557"/>
            <a:ext cx="697424" cy="488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1DFFDD-45BE-563F-FD53-58CDAC40BA74}"/>
              </a:ext>
            </a:extLst>
          </p:cNvPr>
          <p:cNvSpPr txBox="1"/>
          <p:nvPr/>
        </p:nvSpPr>
        <p:spPr>
          <a:xfrm>
            <a:off x="1448947" y="5778825"/>
            <a:ext cx="672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Inkl. VBooklet – dem digitalen Impfbüchlein</a:t>
            </a:r>
          </a:p>
        </p:txBody>
      </p:sp>
    </p:spTree>
    <p:extLst>
      <p:ext uri="{BB962C8B-B14F-4D97-AF65-F5344CB8AC3E}">
        <p14:creationId xmlns:p14="http://schemas.microsoft.com/office/powerpoint/2010/main" val="266277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4A4A957-5BCE-7A2F-9243-77D5CDC6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073" y="4092002"/>
            <a:ext cx="1709099" cy="1953256"/>
          </a:xfrm>
          <a:prstGeom prst="rect">
            <a:avLst/>
          </a:prstGeom>
        </p:spPr>
      </p:pic>
      <p:sp>
        <p:nvSpPr>
          <p:cNvPr id="35" name="Chord 34">
            <a:extLst>
              <a:ext uri="{FF2B5EF4-FFF2-40B4-BE49-F238E27FC236}">
                <a16:creationId xmlns:a16="http://schemas.microsoft.com/office/drawing/2014/main" id="{E78CEEE8-14DC-9F78-19C7-DD63C7013060}"/>
              </a:ext>
            </a:extLst>
          </p:cNvPr>
          <p:cNvSpPr/>
          <p:nvPr/>
        </p:nvSpPr>
        <p:spPr>
          <a:xfrm rot="21192008">
            <a:off x="7537142" y="-1057678"/>
            <a:ext cx="14903513" cy="10492243"/>
          </a:xfrm>
          <a:prstGeom prst="chord">
            <a:avLst/>
          </a:prstGeom>
          <a:solidFill>
            <a:srgbClr val="0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5D8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B1333-07DB-F3D2-8535-4CA214FBCE64}"/>
              </a:ext>
            </a:extLst>
          </p:cNvPr>
          <p:cNvSpPr txBox="1"/>
          <p:nvPr/>
        </p:nvSpPr>
        <p:spPr>
          <a:xfrm>
            <a:off x="2569090" y="201902"/>
            <a:ext cx="711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b="1" dirty="0">
                <a:solidFill>
                  <a:srgbClr val="023434"/>
                </a:solidFill>
                <a:latin typeface="Avenir Heavy" panose="02000503020000020003" pitchFamily="2" charset="0"/>
              </a:rPr>
              <a:t>Digital Health – einfach gemacht</a:t>
            </a: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1D7E23B-41DC-C2E4-B4AB-E827C2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11" y="737304"/>
            <a:ext cx="1680154" cy="2366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5AF719-0A2A-20E5-CB15-AF463D4BC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990" y="4084541"/>
            <a:ext cx="1363794" cy="15757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857813-4B12-138E-9891-E7DE70612546}"/>
              </a:ext>
            </a:extLst>
          </p:cNvPr>
          <p:cNvSpPr txBox="1"/>
          <p:nvPr/>
        </p:nvSpPr>
        <p:spPr>
          <a:xfrm>
            <a:off x="-1461117" y="2838402"/>
            <a:ext cx="6899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000" b="1" dirty="0">
                <a:solidFill>
                  <a:srgbClr val="023434"/>
                </a:solidFill>
                <a:latin typeface="Avenir Book" panose="02000503020000020003" pitchFamily="2" charset="0"/>
              </a:rPr>
              <a:t>Halter Registrierung </a:t>
            </a:r>
          </a:p>
          <a:p>
            <a:pPr algn="ctr"/>
            <a:r>
              <a:rPr lang="en-CH" sz="3000" b="1" dirty="0">
                <a:solidFill>
                  <a:srgbClr val="023434"/>
                </a:solidFill>
                <a:latin typeface="Avenir Book" panose="02000503020000020003" pitchFamily="2" charset="0"/>
              </a:rPr>
              <a:t>auf PHBooklet </a:t>
            </a:r>
          </a:p>
          <a:p>
            <a:pPr algn="ctr"/>
            <a:r>
              <a:rPr lang="en-CH" sz="3000" b="1" dirty="0">
                <a:solidFill>
                  <a:srgbClr val="023434"/>
                </a:solidFill>
                <a:latin typeface="Avenir Book" panose="02000503020000020003" pitchFamily="2" charset="0"/>
              </a:rPr>
              <a:t>Plattform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115D2BC-828E-1038-D211-496EB86407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413801">
            <a:off x="1767567" y="1807307"/>
            <a:ext cx="910754" cy="8163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9763D8-3B3A-AA28-F83D-B32E7F791F07}"/>
              </a:ext>
            </a:extLst>
          </p:cNvPr>
          <p:cNvSpPr txBox="1"/>
          <p:nvPr/>
        </p:nvSpPr>
        <p:spPr>
          <a:xfrm>
            <a:off x="1783411" y="6102100"/>
            <a:ext cx="6899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000" b="1" dirty="0">
                <a:solidFill>
                  <a:srgbClr val="023434"/>
                </a:solidFill>
                <a:latin typeface="Avenir Book" panose="02000503020000020003" pitchFamily="2" charset="0"/>
              </a:rPr>
              <a:t>PHBooklet erstellen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EC52B5-160E-BEC8-CB02-CD211A059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313097" flipV="1">
            <a:off x="2469364" y="4188416"/>
            <a:ext cx="301341" cy="6173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154980-D498-1A29-A110-26DF6B005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05074">
            <a:off x="3148955" y="3588649"/>
            <a:ext cx="287547" cy="5891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0EB00C-56F2-E7CD-C454-4A6D494AC5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352380">
            <a:off x="2347258" y="5154965"/>
            <a:ext cx="287547" cy="5891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56630D-16F6-8EE4-8B3D-59CD72FF4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63759" flipV="1">
            <a:off x="2805711" y="5855709"/>
            <a:ext cx="301341" cy="6173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AAF047-D8C1-260E-0FA0-2DD05B147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618042" flipV="1">
            <a:off x="7057036" y="5461625"/>
            <a:ext cx="301341" cy="6173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B3EDCD-F828-5573-ECDB-E4C6794B6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28427" flipV="1">
            <a:off x="3062898" y="2162110"/>
            <a:ext cx="301341" cy="617382"/>
          </a:xfrm>
          <a:prstGeom prst="rect">
            <a:avLst/>
          </a:prstGeom>
          <a:solidFill>
            <a:srgbClr val="C7D86D"/>
          </a:solidFill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F8C5B66-EEC9-B74F-3118-C27A5A2F471E}"/>
              </a:ext>
            </a:extLst>
          </p:cNvPr>
          <p:cNvSpPr txBox="1"/>
          <p:nvPr/>
        </p:nvSpPr>
        <p:spPr>
          <a:xfrm>
            <a:off x="6420952" y="2794222"/>
            <a:ext cx="6899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000" b="1" dirty="0">
                <a:solidFill>
                  <a:schemeClr val="bg1"/>
                </a:solidFill>
                <a:latin typeface="Avenir Book" panose="02000503020000020003" pitchFamily="2" charset="0"/>
              </a:rPr>
              <a:t>Features nutzen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6C4A0C-B69D-18A6-783D-B323DD46DC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62305">
            <a:off x="7868355" y="4700487"/>
            <a:ext cx="320366" cy="6563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B7A51A-71A5-D058-4D19-D8F8AC4D19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403623" flipH="1">
            <a:off x="8740650" y="4083527"/>
            <a:ext cx="329718" cy="6563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FA51841-2B47-4EFE-DAF0-63FEB3203B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70676">
            <a:off x="9223404" y="3365599"/>
            <a:ext cx="320366" cy="656359"/>
          </a:xfrm>
          <a:prstGeom prst="rect">
            <a:avLst/>
          </a:prstGeom>
          <a:solidFill>
            <a:srgbClr val="013133"/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FE142E-F20D-DAE1-19D3-9AA39713A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3586" y="1274311"/>
            <a:ext cx="1363745" cy="13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7E67F2-3264-BF44-FFE8-731BDAD2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021" y="4717548"/>
            <a:ext cx="725714" cy="87085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68773-42CE-ECBE-096B-43F62BA5F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021" y="1308338"/>
            <a:ext cx="774025" cy="7740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DA5E51A-0686-3F79-A8A6-4BBFE8310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5135" y="2888012"/>
            <a:ext cx="1165135" cy="1165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4E892-D78C-1074-EB18-3EE396B2F235}"/>
              </a:ext>
            </a:extLst>
          </p:cNvPr>
          <p:cNvSpPr txBox="1"/>
          <p:nvPr/>
        </p:nvSpPr>
        <p:spPr>
          <a:xfrm>
            <a:off x="2643460" y="264441"/>
            <a:ext cx="711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Avenir Heavy" panose="02000503020000020003" pitchFamily="2" charset="0"/>
              </a:rPr>
              <a:t>Features PHBooklet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55AD9-BBD5-064C-1509-65A424035682}"/>
              </a:ext>
            </a:extLst>
          </p:cNvPr>
          <p:cNvSpPr txBox="1"/>
          <p:nvPr/>
        </p:nvSpPr>
        <p:spPr>
          <a:xfrm>
            <a:off x="1769216" y="1307034"/>
            <a:ext cx="4414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>
                <a:solidFill>
                  <a:srgbClr val="CAD77B"/>
                </a:solidFill>
                <a:latin typeface="Avenir Heavy" panose="02000503020000020003" pitchFamily="2" charset="0"/>
              </a:rPr>
              <a:t>Dashboard</a:t>
            </a:r>
            <a:endParaRPr lang="en-CH" sz="2400" b="1" dirty="0">
              <a:solidFill>
                <a:srgbClr val="CAD77B"/>
              </a:solidFill>
              <a:latin typeface="Avenir Heavy" panose="02000503020000020003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venir Book" panose="02000503020000020003" pitchFamily="2" charset="0"/>
              </a:rPr>
              <a:t>a</a:t>
            </a:r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lle </a:t>
            </a:r>
            <a:r>
              <a:rPr lang="de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eigenen </a:t>
            </a:r>
            <a:r>
              <a:rPr lang="en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Tiere auf einen Blick</a:t>
            </a:r>
            <a:r>
              <a:rPr lang="de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, </a:t>
            </a:r>
            <a:r>
              <a:rPr lang="de-CH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PHBooklets</a:t>
            </a:r>
            <a:r>
              <a:rPr lang="de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 mit anderen Personen teilen</a:t>
            </a:r>
            <a:endParaRPr lang="en-CH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5FFA2-F3F4-E796-BDA5-3F5DDEB03822}"/>
              </a:ext>
            </a:extLst>
          </p:cNvPr>
          <p:cNvSpPr txBox="1"/>
          <p:nvPr/>
        </p:nvSpPr>
        <p:spPr>
          <a:xfrm>
            <a:off x="7549895" y="1307034"/>
            <a:ext cx="4227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CAD77B"/>
                </a:solidFill>
                <a:latin typeface="Avenir Heavy" panose="02000503020000020003" pitchFamily="2" charset="0"/>
              </a:rPr>
              <a:t>Autorisiertes </a:t>
            </a:r>
            <a:r>
              <a:rPr lang="en-CH" sz="2800" b="1" dirty="0">
                <a:solidFill>
                  <a:srgbClr val="CAD77B"/>
                </a:solidFill>
                <a:latin typeface="Avenir Heavy" panose="02000503020000020003" pitchFamily="2" charset="0"/>
              </a:rPr>
              <a:t>Netzwerk</a:t>
            </a:r>
          </a:p>
          <a:p>
            <a:r>
              <a:rPr lang="de-CH" sz="24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PHBooklet für die Tierarztpraxen/-kliniken Ihrer Wahl </a:t>
            </a:r>
            <a:r>
              <a:rPr lang="de-CH" sz="2400" dirty="0">
                <a:solidFill>
                  <a:schemeClr val="bg1"/>
                </a:solidFill>
                <a:latin typeface="Avenir Book" panose="02000503020000020003" pitchFamily="2" charset="0"/>
              </a:rPr>
              <a:t>freischalten</a:t>
            </a:r>
            <a:endParaRPr lang="en-CH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0B521-CA27-87D8-11F1-80194E860925}"/>
              </a:ext>
            </a:extLst>
          </p:cNvPr>
          <p:cNvSpPr txBox="1"/>
          <p:nvPr/>
        </p:nvSpPr>
        <p:spPr>
          <a:xfrm>
            <a:off x="7549895" y="3050547"/>
            <a:ext cx="42273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CAD77B"/>
                </a:solidFill>
                <a:latin typeface="Avenir Heavy" panose="02000503020000020003" pitchFamily="2" charset="0"/>
              </a:rPr>
              <a:t>Abstammungsurkunde</a:t>
            </a:r>
            <a:endParaRPr lang="en-CH" sz="2400" b="1" dirty="0">
              <a:solidFill>
                <a:srgbClr val="CAD77B"/>
              </a:solidFill>
              <a:latin typeface="Avenir Heavy" panose="02000503020000020003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venir Book" panose="02000503020000020003" pitchFamily="2" charset="0"/>
              </a:rPr>
              <a:t>Stammbaum digital </a:t>
            </a:r>
            <a:r>
              <a:rPr lang="en-GB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hinterlegen</a:t>
            </a:r>
            <a:endParaRPr lang="en-CH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24345-3F46-DC59-D608-4795D33F7D90}"/>
              </a:ext>
            </a:extLst>
          </p:cNvPr>
          <p:cNvSpPr txBox="1"/>
          <p:nvPr/>
        </p:nvSpPr>
        <p:spPr>
          <a:xfrm>
            <a:off x="1769217" y="3050547"/>
            <a:ext cx="45583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CAD77B"/>
                </a:solidFill>
                <a:latin typeface="Avenir Heavy" panose="02000503020000020003" pitchFamily="2" charset="0"/>
                <a:cs typeface="Raanana" pitchFamily="2" charset="-79"/>
              </a:rPr>
              <a:t>Vorsorgeuntersuchungen</a:t>
            </a:r>
          </a:p>
          <a:p>
            <a:r>
              <a:rPr lang="en-GB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Dysplasie-Gutachten</a:t>
            </a:r>
            <a:endParaRPr lang="en-GB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GB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PatLux-Gutachten</a:t>
            </a:r>
            <a:endParaRPr lang="en-CH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12AA8-FB5B-3332-425C-C288E82585FA}"/>
              </a:ext>
            </a:extLst>
          </p:cNvPr>
          <p:cNvSpPr txBox="1"/>
          <p:nvPr/>
        </p:nvSpPr>
        <p:spPr>
          <a:xfrm>
            <a:off x="1780726" y="4471192"/>
            <a:ext cx="45344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CAD77B"/>
                </a:solidFill>
                <a:latin typeface="Avenir Heavy" panose="02000503020000020003" pitchFamily="2" charset="0"/>
              </a:rPr>
              <a:t>Dokumente</a:t>
            </a:r>
            <a:endParaRPr lang="en-CH" sz="2400" b="1" dirty="0">
              <a:solidFill>
                <a:srgbClr val="CAD77B"/>
              </a:solidFill>
              <a:latin typeface="Avenir Heavy" panose="02000503020000020003" pitchFamily="2" charset="0"/>
            </a:endParaRPr>
          </a:p>
          <a:p>
            <a:r>
              <a:rPr lang="de-CH" sz="2400" b="0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Dokumente, Laborberichte, Bilder und mehr verwalten</a:t>
            </a:r>
            <a:endParaRPr lang="en-CH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635B8D-8514-2027-5340-AA28F7B2EE74}"/>
              </a:ext>
            </a:extLst>
          </p:cNvPr>
          <p:cNvSpPr txBox="1"/>
          <p:nvPr/>
        </p:nvSpPr>
        <p:spPr>
          <a:xfrm>
            <a:off x="7543945" y="4424728"/>
            <a:ext cx="4081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CAD77B"/>
                </a:solidFill>
                <a:latin typeface="Avenir Heavy" panose="02000503020000020003" pitchFamily="2" charset="0"/>
              </a:rPr>
              <a:t>Impfungen – VBooklet</a:t>
            </a:r>
            <a:endParaRPr lang="en-CH" sz="2800" b="1" dirty="0">
              <a:solidFill>
                <a:srgbClr val="CAD77B"/>
              </a:solidFill>
              <a:latin typeface="Avenir Heavy" panose="02000503020000020003" pitchFamily="2" charset="0"/>
            </a:endParaRPr>
          </a:p>
          <a:p>
            <a:r>
              <a:rPr lang="en-GB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Impfungen</a:t>
            </a:r>
            <a:r>
              <a:rPr lang="en-GB" sz="2400" dirty="0">
                <a:solidFill>
                  <a:schemeClr val="bg1"/>
                </a:solidFill>
                <a:latin typeface="Avenir Book" panose="02000503020000020003" pitchFamily="2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Parasiten-Behandlungen</a:t>
            </a:r>
            <a:r>
              <a:rPr lang="en-GB" sz="2400" dirty="0">
                <a:solidFill>
                  <a:schemeClr val="bg1"/>
                </a:solidFill>
                <a:latin typeface="Avenir Book" panose="02000503020000020003" pitchFamily="2" charset="0"/>
              </a:rPr>
              <a:t> und FIV/FeLV Tests </a:t>
            </a:r>
            <a:r>
              <a:rPr lang="en-GB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hinterlegen</a:t>
            </a:r>
            <a:endParaRPr lang="en-CH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90BE2A-0D5C-3EEE-B631-32B220FD7F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4542" r="34280" b="76214"/>
          <a:stretch/>
        </p:blipFill>
        <p:spPr>
          <a:xfrm>
            <a:off x="6263108" y="4473063"/>
            <a:ext cx="1207480" cy="130328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F34BBF7-3C85-ECF7-7CF9-E37730B9A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5168" y="1483567"/>
            <a:ext cx="723360" cy="986400"/>
          </a:xfrm>
          <a:prstGeom prst="rect">
            <a:avLst/>
          </a:prstGeom>
        </p:spPr>
      </p:pic>
      <p:pic>
        <p:nvPicPr>
          <p:cNvPr id="15" name="Graphic 33">
            <a:extLst>
              <a:ext uri="{FF2B5EF4-FFF2-40B4-BE49-F238E27FC236}">
                <a16:creationId xmlns:a16="http://schemas.microsoft.com/office/drawing/2014/main" id="{4DC1335B-48CD-E623-0135-E1AFF27DB9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6494" y="3050547"/>
            <a:ext cx="772283" cy="9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A4E892-D78C-1074-EB18-3EE396B2F235}"/>
              </a:ext>
            </a:extLst>
          </p:cNvPr>
          <p:cNvSpPr txBox="1"/>
          <p:nvPr/>
        </p:nvSpPr>
        <p:spPr>
          <a:xfrm>
            <a:off x="1418722" y="393010"/>
            <a:ext cx="1006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>
                <a:solidFill>
                  <a:schemeClr val="bg1"/>
                </a:solidFill>
                <a:latin typeface=""/>
              </a:rPr>
              <a:t>Warum ein PHBooklet mit V</a:t>
            </a:r>
            <a:r>
              <a:rPr lang="en-GB" sz="4000" dirty="0">
                <a:solidFill>
                  <a:schemeClr val="bg1"/>
                </a:solidFill>
                <a:latin typeface=""/>
              </a:rPr>
              <a:t>B</a:t>
            </a:r>
            <a:r>
              <a:rPr lang="en-CH" sz="4000" dirty="0">
                <a:solidFill>
                  <a:schemeClr val="bg1"/>
                </a:solidFill>
                <a:latin typeface=""/>
              </a:rPr>
              <a:t>ooklet?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CF3AC3-937A-98A3-9884-AB8A8428C359}"/>
              </a:ext>
            </a:extLst>
          </p:cNvPr>
          <p:cNvSpPr txBox="1"/>
          <p:nvPr/>
        </p:nvSpPr>
        <p:spPr>
          <a:xfrm>
            <a:off x="1923478" y="1655169"/>
            <a:ext cx="40709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Ortsunabhängig</a:t>
            </a:r>
            <a:r>
              <a:rPr lang="en-GB" sz="26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,</a:t>
            </a:r>
            <a:b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jederzeit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und von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überall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her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Zugriff</a:t>
            </a:r>
            <a:endParaRPr lang="en-GB" sz="26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28F87-8C34-62DC-B821-01A6880F084D}"/>
              </a:ext>
            </a:extLst>
          </p:cNvPr>
          <p:cNvSpPr txBox="1"/>
          <p:nvPr/>
        </p:nvSpPr>
        <p:spPr>
          <a:xfrm>
            <a:off x="1923478" y="3163549"/>
            <a:ext cx="40709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Relevante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Gesundheits-Daten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im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Notfall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immer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und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sofort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verfügbar</a:t>
            </a:r>
            <a:endParaRPr lang="en-GB" sz="2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9A664-9692-2B01-8AA0-8CA46D6464FB}"/>
              </a:ext>
            </a:extLst>
          </p:cNvPr>
          <p:cNvSpPr txBox="1"/>
          <p:nvPr/>
        </p:nvSpPr>
        <p:spPr>
          <a:xfrm>
            <a:off x="1937322" y="5032412"/>
            <a:ext cx="41311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60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alle Funktionen im Jahresabonnement inbegriffen</a:t>
            </a:r>
            <a:endParaRPr lang="en-GB" sz="2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B27CAD-28F1-C21D-787B-DFD446817629}"/>
              </a:ext>
            </a:extLst>
          </p:cNvPr>
          <p:cNvSpPr txBox="1"/>
          <p:nvPr/>
        </p:nvSpPr>
        <p:spPr>
          <a:xfrm>
            <a:off x="7381378" y="1546055"/>
            <a:ext cx="4189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Impfungen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einfach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digital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hinterlegt</a:t>
            </a:r>
            <a:endParaRPr lang="en-GB" sz="2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AD12BE-EDEC-33FB-5F6F-1F7066EE2414}"/>
              </a:ext>
            </a:extLst>
          </p:cNvPr>
          <p:cNvSpPr txBox="1"/>
          <p:nvPr/>
        </p:nvSpPr>
        <p:spPr>
          <a:xfrm>
            <a:off x="7381378" y="3176323"/>
            <a:ext cx="4189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Übersicht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über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Entwurmungen</a:t>
            </a:r>
            <a:r>
              <a:rPr lang="en-GB" sz="2600" dirty="0">
                <a:solidFill>
                  <a:schemeClr val="bg1"/>
                </a:solidFill>
                <a:latin typeface="Avenir Book" panose="02000503020000020003" pitchFamily="2" charset="0"/>
              </a:rPr>
              <a:t> und </a:t>
            </a:r>
            <a:r>
              <a:rPr lang="en-GB" sz="2600" dirty="0" err="1">
                <a:solidFill>
                  <a:schemeClr val="bg1"/>
                </a:solidFill>
                <a:latin typeface="Avenir Book" panose="02000503020000020003" pitchFamily="2" charset="0"/>
              </a:rPr>
              <a:t>Zeckenbehandlungen</a:t>
            </a:r>
            <a:endParaRPr lang="en-GB" sz="2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F6A3C-2CD5-FFEE-FF7F-7748659C6BB7}"/>
              </a:ext>
            </a:extLst>
          </p:cNvPr>
          <p:cNvSpPr txBox="1"/>
          <p:nvPr/>
        </p:nvSpPr>
        <p:spPr>
          <a:xfrm>
            <a:off x="7410316" y="4997820"/>
            <a:ext cx="4160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FIV/FeLV-Tests </a:t>
            </a:r>
            <a:r>
              <a:rPr lang="en-GB" sz="2600" dirty="0" err="1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jederzeit</a:t>
            </a:r>
            <a:r>
              <a:rPr lang="en-GB" sz="260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einsehbar</a:t>
            </a:r>
            <a:endParaRPr lang="en-GB" sz="2600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F517C78-0140-F869-8B21-A80BA149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14" t="66226" r="58083" b="13952"/>
          <a:stretch/>
        </p:blipFill>
        <p:spPr>
          <a:xfrm>
            <a:off x="6096000" y="3281394"/>
            <a:ext cx="1326722" cy="11342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062EDBE-61A3-1702-736B-BCF43A673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578" r="34337" b="79024"/>
          <a:stretch/>
        </p:blipFill>
        <p:spPr>
          <a:xfrm>
            <a:off x="6140166" y="1490164"/>
            <a:ext cx="1095447" cy="120033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B5DB6C0-B413-0285-E76E-F869776F9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3219" y="4993582"/>
            <a:ext cx="772283" cy="992936"/>
          </a:xfrm>
          <a:prstGeom prst="rect">
            <a:avLst/>
          </a:prstGeom>
        </p:spPr>
      </p:pic>
      <p:pic>
        <p:nvPicPr>
          <p:cNvPr id="38" name="Picture 37" descr="A logo of a globe&#10;&#10;Description automatically generated">
            <a:extLst>
              <a:ext uri="{FF2B5EF4-FFF2-40B4-BE49-F238E27FC236}">
                <a16:creationId xmlns:a16="http://schemas.microsoft.com/office/drawing/2014/main" id="{8F8635A8-8FD1-DCDA-6F53-8C984EBA97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20" y="1591430"/>
            <a:ext cx="775083" cy="986469"/>
          </a:xfrm>
          <a:prstGeom prst="rect">
            <a:avLst/>
          </a:prstGeom>
        </p:spPr>
      </p:pic>
      <p:pic>
        <p:nvPicPr>
          <p:cNvPr id="40" name="Picture 39" descr="A green piggy bank with a black background&#10;&#10;Description automatically generated">
            <a:extLst>
              <a:ext uri="{FF2B5EF4-FFF2-40B4-BE49-F238E27FC236}">
                <a16:creationId xmlns:a16="http://schemas.microsoft.com/office/drawing/2014/main" id="{F370D428-28E8-A7B6-3635-62650889F4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1" y="5235938"/>
            <a:ext cx="929482" cy="986400"/>
          </a:xfrm>
          <a:prstGeom prst="rect">
            <a:avLst/>
          </a:prstGeom>
          <a:solidFill>
            <a:srgbClr val="023434"/>
          </a:solidFill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5D619624-9B79-D631-B89F-1EF1785EEA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481" y="3357223"/>
            <a:ext cx="723360" cy="9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Macintosh PowerPoint</Application>
  <PresentationFormat>Breitbild</PresentationFormat>
  <Paragraphs>41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Avenir Book</vt:lpstr>
      <vt:lpstr>Avenir Heavy</vt:lpstr>
      <vt:lpstr>Avenir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PHBooklet Workshop Juni 2024</dc:title>
  <dc:creator>Lüthi  Stephanie</dc:creator>
  <cp:lastModifiedBy>Nicole Elizabeth Watkins</cp:lastModifiedBy>
  <cp:revision>135</cp:revision>
  <dcterms:created xsi:type="dcterms:W3CDTF">2024-06-18T12:13:58Z</dcterms:created>
  <dcterms:modified xsi:type="dcterms:W3CDTF">2024-09-04T12:42:20Z</dcterms:modified>
</cp:coreProperties>
</file>